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30"/>
  </p:notesMasterIdLst>
  <p:handoutMasterIdLst>
    <p:handoutMasterId r:id="rId31"/>
  </p:handoutMasterIdLst>
  <p:sldIdLst>
    <p:sldId id="262" r:id="rId7"/>
    <p:sldId id="532" r:id="rId8"/>
    <p:sldId id="295" r:id="rId9"/>
    <p:sldId id="454" r:id="rId10"/>
    <p:sldId id="534" r:id="rId11"/>
    <p:sldId id="535" r:id="rId12"/>
    <p:sldId id="538" r:id="rId13"/>
    <p:sldId id="541" r:id="rId14"/>
    <p:sldId id="542" r:id="rId15"/>
    <p:sldId id="347" r:id="rId16"/>
    <p:sldId id="536" r:id="rId17"/>
    <p:sldId id="537" r:id="rId18"/>
    <p:sldId id="555" r:id="rId19"/>
    <p:sldId id="543" r:id="rId20"/>
    <p:sldId id="544" r:id="rId21"/>
    <p:sldId id="545" r:id="rId22"/>
    <p:sldId id="551" r:id="rId23"/>
    <p:sldId id="540" r:id="rId24"/>
    <p:sldId id="547" r:id="rId25"/>
    <p:sldId id="539" r:id="rId26"/>
    <p:sldId id="548" r:id="rId27"/>
    <p:sldId id="549" r:id="rId28"/>
    <p:sldId id="514" r:id="rId2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02.07.2018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3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3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evo.com/" TargetMode="External"/><Relationship Id="rId2" Type="http://schemas.openxmlformats.org/officeDocument/2006/relationships/hyperlink" Target="http://www.syntevo.com/smartgit/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Git-Basic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book/en/v2/Git-Branching-Basic-Branching-and-Merging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Git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CB22117-6FAD-47FA-B353-A6C38E4810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10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Git</a:t>
            </a: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 Commands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9605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Turns a directory into an empty Git repository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							 </a:t>
            </a:r>
            <a:r>
              <a:rPr lang="de-DE" i="1" dirty="0">
                <a:hlinkClick r:id="rId3"/>
              </a:rPr>
              <a:t> .../common-git-commands.html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Adds files in the to the staging area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Record the changes made to the files to a local repository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command returns the current state of the repository</a:t>
            </a:r>
            <a:br>
              <a:rPr lang="en-US" dirty="0"/>
            </a:b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Settings e.g. „user.name“ and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determine what branch the local repository is on, add a new branch, or delete a branch.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AA475FC-7B79-426D-AA3C-59DD8021584A}"/>
              </a:ext>
            </a:extLst>
          </p:cNvPr>
          <p:cNvSpPr/>
          <p:nvPr/>
        </p:nvSpPr>
        <p:spPr>
          <a:xfrm>
            <a:off x="360000" y="3008339"/>
            <a:ext cx="119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D77D565-305C-4A2A-9E17-41087441D6A5}"/>
              </a:ext>
            </a:extLst>
          </p:cNvPr>
          <p:cNvSpPr/>
          <p:nvPr/>
        </p:nvSpPr>
        <p:spPr>
          <a:xfrm>
            <a:off x="370760" y="3709541"/>
            <a:ext cx="10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4986A5-17FC-4C17-8AF0-690FE6042D40}"/>
              </a:ext>
            </a:extLst>
          </p:cNvPr>
          <p:cNvSpPr/>
          <p:nvPr/>
        </p:nvSpPr>
        <p:spPr>
          <a:xfrm>
            <a:off x="358512" y="4408837"/>
            <a:ext cx="104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2BA596A-3535-42FB-82B1-B5B2258E4365}"/>
              </a:ext>
            </a:extLst>
          </p:cNvPr>
          <p:cNvSpPr/>
          <p:nvPr/>
        </p:nvSpPr>
        <p:spPr>
          <a:xfrm>
            <a:off x="355536" y="5108987"/>
            <a:ext cx="112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4CB423-2AF7-4DDE-89CD-4C1521DE9EE8}"/>
              </a:ext>
            </a:extLst>
          </p:cNvPr>
          <p:cNvSpPr/>
          <p:nvPr/>
        </p:nvSpPr>
        <p:spPr>
          <a:xfrm>
            <a:off x="355536" y="5813147"/>
            <a:ext cx="132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&lt;file or directory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2201334" y="325071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2201334" y="3953850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2201334" y="46512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&lt;setting&gt; &lt;command&gt;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2201334" y="535136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2201334" y="605552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3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Integrate branches together.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							  </a:t>
            </a:r>
            <a:r>
              <a:rPr lang="de-DE" i="1" dirty="0">
                <a:hlinkClick r:id="rId3"/>
              </a:rPr>
              <a:t>.../common-git-commands.html</a:t>
            </a:r>
            <a:br>
              <a:rPr lang="de-DE" dirty="0"/>
            </a:br>
            <a:r>
              <a:rPr lang="de-DE" dirty="0"/>
              <a:t>Common Commands / Remote Repository Commands		</a:t>
            </a:r>
            <a:r>
              <a:rPr lang="de-DE" b="1" i="1" dirty="0"/>
              <a:t> 	Cheat-Sheet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Show the chronological commit history for a repository.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107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merge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36ECA22A-9CDF-4ACB-AB8E-1E0C2C7AEEC0}"/>
              </a:ext>
            </a:extLst>
          </p:cNvPr>
          <p:cNvSpPr txBox="1">
            <a:spLocks/>
          </p:cNvSpPr>
          <p:nvPr/>
        </p:nvSpPr>
        <p:spPr>
          <a:xfrm>
            <a:off x="2201334" y="3622574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connect a local repository with a remote repository.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6AF77C82-D7FA-4374-9068-0CD7B4F7E763}"/>
              </a:ext>
            </a:extLst>
          </p:cNvPr>
          <p:cNvSpPr txBox="1">
            <a:spLocks/>
          </p:cNvSpPr>
          <p:nvPr/>
        </p:nvSpPr>
        <p:spPr>
          <a:xfrm>
            <a:off x="2201334" y="4323776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 local working copy of an existing remote repository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5A8853BB-3E59-4700-84F1-0B6EA16941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1334" y="5024978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pulls the changes from the remote repository to the local computer.</a:t>
            </a:r>
            <a:endParaRPr lang="de-DE" dirty="0"/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457F1606-0CA7-4218-9CB4-2871567BBD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01334" y="5726180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Sends local commits to the remote repository.</a:t>
            </a:r>
            <a:endParaRPr lang="de-DE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64A0BEB-A94A-4C7C-ABBE-DF537C9B3EA1}"/>
              </a:ext>
            </a:extLst>
          </p:cNvPr>
          <p:cNvSpPr/>
          <p:nvPr/>
        </p:nvSpPr>
        <p:spPr>
          <a:xfrm>
            <a:off x="360000" y="3653908"/>
            <a:ext cx="116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remote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2506DB2-C91D-4756-AB28-885DA81F23AB}"/>
              </a:ext>
            </a:extLst>
          </p:cNvPr>
          <p:cNvSpPr/>
          <p:nvPr/>
        </p:nvSpPr>
        <p:spPr>
          <a:xfrm>
            <a:off x="360000" y="43551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clone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D810452-1BEC-41F5-9EDB-3B85BCEBDD68}"/>
              </a:ext>
            </a:extLst>
          </p:cNvPr>
          <p:cNvSpPr/>
          <p:nvPr/>
        </p:nvSpPr>
        <p:spPr>
          <a:xfrm>
            <a:off x="360000" y="50563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pull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9C419CB-E122-49E4-8938-308B2D433EBC}"/>
              </a:ext>
            </a:extLst>
          </p:cNvPr>
          <p:cNvSpPr/>
          <p:nvPr/>
        </p:nvSpPr>
        <p:spPr>
          <a:xfrm>
            <a:off x="360000" y="575944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push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0B5D656-3497-4CA7-9DC6-921231A698C6}"/>
              </a:ext>
            </a:extLst>
          </p:cNvPr>
          <p:cNvSpPr txBox="1"/>
          <p:nvPr/>
        </p:nvSpPr>
        <p:spPr>
          <a:xfrm>
            <a:off x="2201334" y="3896282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&lt;command&gt;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CA5A815-673D-4861-BE4B-7AE1D2BB5753}"/>
              </a:ext>
            </a:extLst>
          </p:cNvPr>
          <p:cNvSpPr txBox="1"/>
          <p:nvPr/>
        </p:nvSpPr>
        <p:spPr>
          <a:xfrm>
            <a:off x="2201334" y="4597484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31FC50B-0754-4780-83AD-9182D5B59689}"/>
              </a:ext>
            </a:extLst>
          </p:cNvPr>
          <p:cNvSpPr txBox="1"/>
          <p:nvPr/>
        </p:nvSpPr>
        <p:spPr>
          <a:xfrm>
            <a:off x="2201334" y="5298686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&lt;branch&gt;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254C4D0-65FD-4F40-B8B2-BF4EAC5856DC}"/>
              </a:ext>
            </a:extLst>
          </p:cNvPr>
          <p:cNvSpPr txBox="1"/>
          <p:nvPr/>
        </p:nvSpPr>
        <p:spPr>
          <a:xfrm>
            <a:off x="2201334" y="600182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399367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45E9563-983A-4609-8F26-002E18809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13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Git</a:t>
            </a: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 &amp; VS Code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3272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Initialize the local Git repository</a:t>
            </a:r>
          </a:p>
          <a:p>
            <a:pPr lvl="1"/>
            <a:r>
              <a:rPr lang="en-US" dirty="0"/>
              <a:t>Select Folder</a:t>
            </a:r>
          </a:p>
          <a:p>
            <a:pPr lvl="1"/>
            <a:r>
              <a:rPr lang="en-US" dirty="0"/>
              <a:t>„Initialize Repository“</a:t>
            </a:r>
          </a:p>
          <a:p>
            <a:pPr lvl="1"/>
            <a:endParaRPr lang="en-US" dirty="0"/>
          </a:p>
          <a:p>
            <a:r>
              <a:rPr lang="en-US" dirty="0"/>
              <a:t>Files will be recognized as „Untracked“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740596-265F-4A1A-AD66-F685C70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23" y="1440000"/>
            <a:ext cx="6497977" cy="489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058C2D5-4DE0-4289-A305-2AE3D4E7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86" y="2254492"/>
            <a:ext cx="5034214" cy="38038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7156F5E-956B-472C-B225-D43586DF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40" y="2808000"/>
            <a:ext cx="2173420" cy="225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F3226E-AB8F-4929-88FB-068C722BF548}"/>
              </a:ext>
            </a:extLst>
          </p:cNvPr>
          <p:cNvCxnSpPr>
            <a:cxnSpLocks/>
          </p:cNvCxnSpPr>
          <p:nvPr/>
        </p:nvCxnSpPr>
        <p:spPr>
          <a:xfrm flipV="1">
            <a:off x="10191750" y="4391026"/>
            <a:ext cx="0" cy="13789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C0D4863-A941-4C0B-B5BF-EA1B11AD210F}"/>
              </a:ext>
            </a:extLst>
          </p:cNvPr>
          <p:cNvCxnSpPr>
            <a:cxnSpLocks/>
          </p:cNvCxnSpPr>
          <p:nvPr/>
        </p:nvCxnSpPr>
        <p:spPr>
          <a:xfrm flipH="1">
            <a:off x="6486525" y="1976791"/>
            <a:ext cx="476250" cy="4235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Create the “.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pPr lvl="1"/>
            <a:r>
              <a:rPr lang="en-US" dirty="0"/>
              <a:t>Ignore Files &amp; Folders from Repository</a:t>
            </a:r>
          </a:p>
          <a:p>
            <a:pPr lvl="1"/>
            <a:endParaRPr lang="en-US" dirty="0"/>
          </a:p>
          <a:p>
            <a:r>
              <a:rPr lang="en-US" dirty="0"/>
              <a:t>Ignored Files</a:t>
            </a:r>
          </a:p>
          <a:p>
            <a:pPr lvl="1"/>
            <a:r>
              <a:rPr lang="en-US" dirty="0"/>
              <a:t>Symbols &amp; Dependencies in “.</a:t>
            </a:r>
            <a:r>
              <a:rPr lang="en-US" dirty="0" err="1"/>
              <a:t>alpackages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use Download from Server</a:t>
            </a:r>
            <a:endParaRPr lang="en-US" dirty="0"/>
          </a:p>
          <a:p>
            <a:pPr lvl="1"/>
            <a:r>
              <a:rPr lang="en-US" dirty="0"/>
              <a:t>Package File “*.app” </a:t>
            </a:r>
            <a:br>
              <a:rPr lang="en-US" dirty="0"/>
            </a:br>
            <a:r>
              <a:rPr lang="en-US" i="1" dirty="0"/>
              <a:t>created by compile</a:t>
            </a:r>
          </a:p>
          <a:p>
            <a:pPr lvl="1"/>
            <a:r>
              <a:rPr lang="en-US" dirty="0"/>
              <a:t>Workspace Settings in “.</a:t>
            </a:r>
            <a:r>
              <a:rPr lang="en-US" dirty="0" err="1"/>
              <a:t>vscode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e.g. “</a:t>
            </a:r>
            <a:r>
              <a:rPr lang="en-US" i="1" dirty="0" err="1"/>
              <a:t>launch.json</a:t>
            </a:r>
            <a:r>
              <a:rPr lang="en-US" i="1" dirty="0"/>
              <a:t>”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BF7438-5C37-4CBD-B650-58728327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43" y="1440000"/>
            <a:ext cx="5942857" cy="33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B33D2-9401-45FC-A8C7-17BE8C20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19" y="4269333"/>
            <a:ext cx="2952381" cy="20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826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8E6A6-1081-4CB3-878C-DA19B180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E5845D-6CAD-4F94-996B-799282FF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Add Files</a:t>
            </a:r>
          </a:p>
          <a:p>
            <a:pPr lvl="1"/>
            <a:r>
              <a:rPr lang="de-DE" dirty="0"/>
              <a:t>Mark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Staged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r>
              <a:rPr lang="de-DE" dirty="0"/>
              <a:t>Commit</a:t>
            </a:r>
          </a:p>
          <a:p>
            <a:pPr lvl="1"/>
            <a:r>
              <a:rPr lang="de-DE" dirty="0"/>
              <a:t>Commit Message</a:t>
            </a:r>
          </a:p>
          <a:p>
            <a:pPr lvl="1"/>
            <a:r>
              <a:rPr lang="de-DE" dirty="0" err="1"/>
              <a:t>Configure</a:t>
            </a:r>
            <a:r>
              <a:rPr lang="de-DE" dirty="0"/>
              <a:t> „user.name“ &amp;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82218-13B5-44F1-BEA0-5AA82013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0" b="38546"/>
          <a:stretch/>
        </p:blipFill>
        <p:spPr>
          <a:xfrm>
            <a:off x="5706000" y="1440000"/>
            <a:ext cx="61200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90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49BAA-A934-413E-BD6B-56CCF7CE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FC9DA-980B-4852-8FC0-766E077E0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/ Switch Branch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„BRANCH…“</a:t>
            </a:r>
          </a:p>
          <a:p>
            <a:pPr lvl="1"/>
            <a:r>
              <a:rPr lang="de-DE" dirty="0"/>
              <a:t>Use Status Bar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click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Branch e.g. </a:t>
            </a:r>
            <a:r>
              <a:rPr lang="de-DE" b="1" i="1" dirty="0">
                <a:sym typeface="Wingdings" panose="05000000000000000000" pitchFamily="2" charset="2"/>
              </a:rPr>
              <a:t>„</a:t>
            </a:r>
            <a:r>
              <a:rPr lang="de-DE" b="1" i="1" dirty="0" err="1">
                <a:sym typeface="Wingdings" panose="05000000000000000000" pitchFamily="2" charset="2"/>
              </a:rPr>
              <a:t>master</a:t>
            </a:r>
            <a:r>
              <a:rPr lang="de-DE" b="1" i="1" dirty="0">
                <a:sym typeface="Wingdings" panose="05000000000000000000" pitchFamily="2" charset="2"/>
              </a:rPr>
              <a:t>“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Pull / Push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„PULL…“</a:t>
            </a:r>
            <a:r>
              <a:rPr lang="de-DE" dirty="0"/>
              <a:t> / </a:t>
            </a:r>
            <a:r>
              <a:rPr lang="de-DE" b="1" i="1" dirty="0"/>
              <a:t>„PUSH…“</a:t>
            </a:r>
          </a:p>
          <a:p>
            <a:pPr lvl="1"/>
            <a:endParaRPr lang="de-DE" dirty="0"/>
          </a:p>
        </p:txBody>
      </p:sp>
      <p:pic>
        <p:nvPicPr>
          <p:cNvPr id="1026" name="Picture 2" descr="C:\Users\MMEGEL~1\AppData\Local\Temp\SNAGHTML4d7420f.PNG">
            <a:extLst>
              <a:ext uri="{FF2B5EF4-FFF2-40B4-BE49-F238E27FC236}">
                <a16:creationId xmlns:a16="http://schemas.microsoft.com/office/drawing/2014/main" id="{ADFECF04-82C0-47AF-8F01-B8618E6F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48" y="1438760"/>
            <a:ext cx="4624252" cy="48972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E6111F-016D-4F30-B136-AA3A62FC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77" y="4116952"/>
            <a:ext cx="2438095" cy="2219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224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COPY the Folder “03-DevOps-Git\</a:t>
            </a:r>
            <a:r>
              <a:rPr lang="en-US" b="1" dirty="0"/>
              <a:t>Starter” </a:t>
            </a:r>
            <a:r>
              <a:rPr lang="en-US" dirty="0"/>
              <a:t>to a </a:t>
            </a:r>
            <a:r>
              <a:rPr lang="en-US" b="1" dirty="0"/>
              <a:t>local folder </a:t>
            </a:r>
            <a:r>
              <a:rPr lang="en-US" dirty="0"/>
              <a:t>e.g.</a:t>
            </a:r>
            <a:r>
              <a:rPr lang="en-US" b="1" dirty="0"/>
              <a:t> “C:\Workshop\</a:t>
            </a:r>
            <a:r>
              <a:rPr lang="en-US" b="1" dirty="0" err="1"/>
              <a:t>MyStarter</a:t>
            </a:r>
            <a:r>
              <a:rPr lang="en-US" b="1" dirty="0"/>
              <a:t>\”</a:t>
            </a:r>
            <a:r>
              <a:rPr lang="en-US" dirty="0"/>
              <a:t>!</a:t>
            </a:r>
            <a:br>
              <a:rPr lang="en-US" dirty="0"/>
            </a:br>
            <a:r>
              <a:rPr lang="en-US" i="1" dirty="0"/>
              <a:t>(not Git observed)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the Git command line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01_Git-Basics</a:t>
            </a:r>
            <a:r>
              <a:rPr lang="en-US" dirty="0"/>
              <a:t>” in Git Bash / Command Line</a:t>
            </a:r>
          </a:p>
          <a:p>
            <a:pPr lvl="1"/>
            <a:r>
              <a:rPr lang="en-US" dirty="0"/>
              <a:t>Open the folder “</a:t>
            </a:r>
            <a:r>
              <a:rPr lang="en-US" b="1" dirty="0"/>
              <a:t>01_Git-Basics</a:t>
            </a:r>
            <a:r>
              <a:rPr lang="en-US" dirty="0"/>
              <a:t>“ also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Add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5DD961-B6BA-4342-8D34-39DE35F617FA}"/>
              </a:ext>
            </a:extLst>
          </p:cNvPr>
          <p:cNvSpPr txBox="1"/>
          <p:nvPr/>
        </p:nvSpPr>
        <p:spPr>
          <a:xfrm>
            <a:off x="5834742" y="2153109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80EBD6-7F2B-46D9-99BE-19B7CD16ABB4}"/>
              </a:ext>
            </a:extLst>
          </p:cNvPr>
          <p:cNvSpPr txBox="1"/>
          <p:nvPr/>
        </p:nvSpPr>
        <p:spPr>
          <a:xfrm>
            <a:off x="5834742" y="2568067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3F9094-0426-4B58-B898-0E85A8CF169C}"/>
              </a:ext>
            </a:extLst>
          </p:cNvPr>
          <p:cNvSpPr txBox="1"/>
          <p:nvPr/>
        </p:nvSpPr>
        <p:spPr>
          <a:xfrm>
            <a:off x="5834742" y="2983025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"initial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7DF50F-7A6D-4831-9D93-C91CE491BB7A}"/>
              </a:ext>
            </a:extLst>
          </p:cNvPr>
          <p:cNvSpPr txBox="1"/>
          <p:nvPr/>
        </p:nvSpPr>
        <p:spPr>
          <a:xfrm>
            <a:off x="5834742" y="3236941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"my@emailaddress.com"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user.name "Jon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766554-8AB5-460D-A032-4CC4E8CF2CAF}"/>
              </a:ext>
            </a:extLst>
          </p:cNvPr>
          <p:cNvSpPr txBox="1"/>
          <p:nvPr/>
        </p:nvSpPr>
        <p:spPr>
          <a:xfrm>
            <a:off x="5834742" y="3888000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FDB2DA-E210-4897-9E5B-40171C6837E0}"/>
              </a:ext>
            </a:extLst>
          </p:cNvPr>
          <p:cNvSpPr txBox="1"/>
          <p:nvPr/>
        </p:nvSpPr>
        <p:spPr>
          <a:xfrm>
            <a:off x="5834742" y="4303498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F0F9DF-8247-4A93-BC1F-3D833165CA32}"/>
              </a:ext>
            </a:extLst>
          </p:cNvPr>
          <p:cNvSpPr txBox="1"/>
          <p:nvPr/>
        </p:nvSpPr>
        <p:spPr>
          <a:xfrm>
            <a:off x="5834742" y="4718456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F22B35-3ED3-4EFE-8127-6FCA8B369861}"/>
              </a:ext>
            </a:extLst>
          </p:cNvPr>
          <p:cNvSpPr txBox="1"/>
          <p:nvPr/>
        </p:nvSpPr>
        <p:spPr>
          <a:xfrm>
            <a:off x="5834742" y="5167540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8B8BD6-C6C7-48D4-8A35-63E9E4B58B15}"/>
              </a:ext>
            </a:extLst>
          </p:cNvPr>
          <p:cNvSpPr txBox="1"/>
          <p:nvPr/>
        </p:nvSpPr>
        <p:spPr>
          <a:xfrm>
            <a:off x="5834741" y="5709456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</p:spTree>
    <p:extLst>
      <p:ext uri="{BB962C8B-B14F-4D97-AF65-F5344CB8AC3E}">
        <p14:creationId xmlns:p14="http://schemas.microsoft.com/office/powerpoint/2010/main" val="17379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VS Code git integration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02_Git-Basics</a:t>
            </a:r>
            <a:r>
              <a:rPr lang="en-US" dirty="0"/>
              <a:t>”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Create a “.</a:t>
            </a:r>
            <a:r>
              <a:rPr lang="en-US" dirty="0" err="1"/>
              <a:t>gitignore</a:t>
            </a:r>
            <a:r>
              <a:rPr lang="en-US" dirty="0"/>
              <a:t>” file to ignore Symbols (“.</a:t>
            </a:r>
            <a:r>
              <a:rPr lang="en-US" dirty="0" err="1"/>
              <a:t>alpackages</a:t>
            </a:r>
            <a:r>
              <a:rPr lang="en-US" dirty="0"/>
              <a:t>”) and the “.</a:t>
            </a:r>
            <a:r>
              <a:rPr lang="en-US" dirty="0" err="1"/>
              <a:t>vscode</a:t>
            </a:r>
            <a:r>
              <a:rPr lang="en-US" dirty="0"/>
              <a:t>” folder and the “.app” file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86973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									</a:t>
            </a:r>
            <a:br>
              <a:rPr lang="en-US" dirty="0"/>
            </a:br>
            <a:r>
              <a:rPr lang="en-US" dirty="0"/>
              <a:t>Use a 3</a:t>
            </a:r>
            <a:r>
              <a:rPr lang="en-US" baseline="30000" dirty="0"/>
              <a:t>rd</a:t>
            </a:r>
            <a:r>
              <a:rPr lang="en-US" dirty="0"/>
              <a:t> Party Tool (e.g. </a:t>
            </a:r>
            <a:r>
              <a:rPr lang="en-US" noProof="1">
                <a:hlinkClick r:id="rId2"/>
              </a:rPr>
              <a:t>Smart GIT</a:t>
            </a:r>
            <a:r>
              <a:rPr lang="en-US" noProof="1"/>
              <a:t> form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syntevo</a:t>
            </a:r>
            <a:r>
              <a:rPr lang="en-US" dirty="0"/>
              <a:t>) for your Git workflow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folder </a:t>
            </a:r>
            <a:r>
              <a:rPr lang="en-US" i="1" dirty="0"/>
              <a:t>„…\03-DevOps-Git\Starter\</a:t>
            </a:r>
            <a:r>
              <a:rPr lang="en-US" b="1" dirty="0"/>
              <a:t>03_Git-Basics</a:t>
            </a:r>
            <a:r>
              <a:rPr lang="en-US" dirty="0"/>
              <a:t>” in VS Code</a:t>
            </a:r>
          </a:p>
          <a:p>
            <a:r>
              <a:rPr lang="en-US" dirty="0"/>
              <a:t>Add and Init the Repository (</a:t>
            </a:r>
            <a:r>
              <a:rPr lang="en-US" i="1" dirty="0"/>
              <a:t>„…\03-DevOps-Git\Starter\</a:t>
            </a:r>
            <a:r>
              <a:rPr lang="en-US" b="1" dirty="0"/>
              <a:t>03_Git-Basics</a:t>
            </a:r>
            <a:r>
              <a:rPr lang="en-US" dirty="0"/>
              <a:t>”)</a:t>
            </a:r>
          </a:p>
          <a:p>
            <a:r>
              <a:rPr lang="en-US" dirty="0"/>
              <a:t>Ignore Symbols (“.</a:t>
            </a:r>
            <a:r>
              <a:rPr lang="en-US" dirty="0" err="1"/>
              <a:t>alpackages</a:t>
            </a:r>
            <a:r>
              <a:rPr lang="en-US" dirty="0"/>
              <a:t>”) and the “.</a:t>
            </a:r>
            <a:r>
              <a:rPr lang="en-US" dirty="0" err="1"/>
              <a:t>vscode</a:t>
            </a:r>
            <a:r>
              <a:rPr lang="en-US"/>
              <a:t>” folder and the “.app” file</a:t>
            </a:r>
            <a:endParaRPr lang="en-US" dirty="0"/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77791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Git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Git Commands</a:t>
            </a:r>
            <a:endParaRPr lang="en-US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Git &amp; VS Code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Hand On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 err="1"/>
              <a:t>Git</a:t>
            </a:r>
            <a:endParaRPr lang="de-DE" sz="2600" dirty="0"/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Introduction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2715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827DF8-B3EB-4E86-9174-556A087A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    </a:t>
            </a:r>
            <a:r>
              <a:rPr lang="de-DE" i="1" dirty="0">
                <a:solidFill>
                  <a:srgbClr val="FF0000"/>
                </a:solidFill>
              </a:rPr>
              <a:t>www.GitHub.com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53E1C5-6DD5-4BC6-BB00-91E04820C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Distributed version control system</a:t>
            </a:r>
          </a:p>
          <a:p>
            <a:pPr lvl="1"/>
            <a:r>
              <a:rPr lang="en-US" dirty="0"/>
              <a:t>Tracking changes on files</a:t>
            </a:r>
          </a:p>
          <a:p>
            <a:pPr lvl="1"/>
            <a:r>
              <a:rPr lang="en-US" dirty="0"/>
              <a:t>Used for source code management</a:t>
            </a:r>
          </a:p>
          <a:p>
            <a:pPr lvl="1"/>
            <a:endParaRPr lang="en-US" dirty="0"/>
          </a:p>
          <a:p>
            <a:r>
              <a:rPr lang="en-US" dirty="0"/>
              <a:t>Strong support for non-linear development</a:t>
            </a:r>
          </a:p>
          <a:p>
            <a:pPr lvl="1"/>
            <a:r>
              <a:rPr lang="en-US" dirty="0"/>
              <a:t>Rapid branching and merging / a branch is only a reference to one commit</a:t>
            </a:r>
          </a:p>
          <a:p>
            <a:pPr lvl="1"/>
            <a:r>
              <a:rPr lang="en-US" dirty="0"/>
              <a:t>Help to coordinate work among multiple people</a:t>
            </a:r>
          </a:p>
          <a:p>
            <a:pPr lvl="1"/>
            <a:endParaRPr lang="en-US" dirty="0"/>
          </a:p>
          <a:p>
            <a:r>
              <a:rPr lang="en-US" dirty="0"/>
              <a:t>Distributed development</a:t>
            </a:r>
          </a:p>
          <a:p>
            <a:pPr lvl="1"/>
            <a:r>
              <a:rPr lang="en-US" dirty="0"/>
              <a:t>Local copy of the full development history and changes</a:t>
            </a:r>
          </a:p>
          <a:p>
            <a:pPr lvl="1"/>
            <a:endParaRPr lang="en-US" dirty="0"/>
          </a:p>
          <a:p>
            <a:r>
              <a:rPr lang="en-US" dirty="0"/>
              <a:t>Efficient handling of large projects</a:t>
            </a:r>
          </a:p>
          <a:p>
            <a:pPr lvl="1"/>
            <a:r>
              <a:rPr lang="en-US" dirty="0"/>
              <a:t>Very fast and scalable</a:t>
            </a:r>
          </a:p>
        </p:txBody>
      </p:sp>
      <p:sp>
        <p:nvSpPr>
          <p:cNvPr id="8" name="Ungleich 7">
            <a:extLst>
              <a:ext uri="{FF2B5EF4-FFF2-40B4-BE49-F238E27FC236}">
                <a16:creationId xmlns:a16="http://schemas.microsoft.com/office/drawing/2014/main" id="{C7DA449F-8EC6-4263-8970-03D07579E8D6}"/>
              </a:ext>
            </a:extLst>
          </p:cNvPr>
          <p:cNvSpPr/>
          <p:nvPr/>
        </p:nvSpPr>
        <p:spPr>
          <a:xfrm>
            <a:off x="816769" y="872682"/>
            <a:ext cx="278605" cy="191738"/>
          </a:xfrm>
          <a:prstGeom prst="mathNotEqual">
            <a:avLst>
              <a:gd name="adj1" fmla="val 17750"/>
              <a:gd name="adj2" fmla="val 6600000"/>
              <a:gd name="adj3" fmla="val 136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9C024A0-4A58-4EBE-8CBE-E30BF352EF8D}"/>
              </a:ext>
            </a:extLst>
          </p:cNvPr>
          <p:cNvGrpSpPr/>
          <p:nvPr/>
        </p:nvGrpSpPr>
        <p:grpSpPr>
          <a:xfrm>
            <a:off x="7470414" y="1479840"/>
            <a:ext cx="4344779" cy="3938160"/>
            <a:chOff x="7470414" y="1479840"/>
            <a:chExt cx="4344779" cy="3938160"/>
          </a:xfrm>
        </p:grpSpPr>
        <p:sp>
          <p:nvSpPr>
            <p:cNvPr id="14" name="Flussdiagramm: Magnetplattenspeicher 13">
              <a:extLst>
                <a:ext uri="{FF2B5EF4-FFF2-40B4-BE49-F238E27FC236}">
                  <a16:creationId xmlns:a16="http://schemas.microsoft.com/office/drawing/2014/main" id="{81DC7E54-58B8-40BD-8C58-CB281215961B}"/>
                </a:ext>
              </a:extLst>
            </p:cNvPr>
            <p:cNvSpPr/>
            <p:nvPr/>
          </p:nvSpPr>
          <p:spPr>
            <a:xfrm>
              <a:off x="9727474" y="1479840"/>
              <a:ext cx="1236618" cy="155636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Remote</a:t>
              </a: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600" i="1" dirty="0">
                  <a:solidFill>
                    <a:schemeClr val="tx2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5" name="Flussdiagramm: Magnetplattenspeicher 14">
              <a:extLst>
                <a:ext uri="{FF2B5EF4-FFF2-40B4-BE49-F238E27FC236}">
                  <a16:creationId xmlns:a16="http://schemas.microsoft.com/office/drawing/2014/main" id="{BC9C29F1-B60E-471E-8706-66A88D453972}"/>
                </a:ext>
              </a:extLst>
            </p:cNvPr>
            <p:cNvSpPr/>
            <p:nvPr/>
          </p:nvSpPr>
          <p:spPr>
            <a:xfrm>
              <a:off x="7470414" y="3801449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  <a:br>
                <a:rPr lang="de-DE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1</a:t>
              </a:r>
              <a:endParaRPr lang="de-DE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Flussdiagramm: Magnetplattenspeicher 15">
              <a:extLst>
                <a:ext uri="{FF2B5EF4-FFF2-40B4-BE49-F238E27FC236}">
                  <a16:creationId xmlns:a16="http://schemas.microsoft.com/office/drawing/2014/main" id="{1C0B8283-541E-4870-B5F6-6C171485C88F}"/>
                </a:ext>
              </a:extLst>
            </p:cNvPr>
            <p:cNvSpPr/>
            <p:nvPr/>
          </p:nvSpPr>
          <p:spPr>
            <a:xfrm>
              <a:off x="10578575" y="3861634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2</a:t>
              </a:r>
              <a:endParaRPr lang="de-DE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7874A5B-1F8E-49CB-B459-A41E0B5476C8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H="1">
              <a:off x="8088723" y="3036206"/>
              <a:ext cx="2257060" cy="76524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81D5CD8-C99A-4186-ABB6-517E82DA9065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>
              <a:off x="10345783" y="3036206"/>
              <a:ext cx="851101" cy="82542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DEBA5E5-7E28-4C63-92B0-CD5360713EFE}"/>
                </a:ext>
              </a:extLst>
            </p:cNvPr>
            <p:cNvSpPr txBox="1"/>
            <p:nvPr/>
          </p:nvSpPr>
          <p:spPr>
            <a:xfrm>
              <a:off x="8990698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E8AB5CB-5296-4824-9803-22CA4F7FEEA0}"/>
                </a:ext>
              </a:extLst>
            </p:cNvPr>
            <p:cNvSpPr txBox="1"/>
            <p:nvPr/>
          </p:nvSpPr>
          <p:spPr>
            <a:xfrm>
              <a:off x="8449233" y="2748206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5BD55EC-8702-4F65-8372-47C7E5E242B5}"/>
                </a:ext>
              </a:extLst>
            </p:cNvPr>
            <p:cNvSpPr txBox="1"/>
            <p:nvPr/>
          </p:nvSpPr>
          <p:spPr>
            <a:xfrm>
              <a:off x="11092310" y="2842010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118FCC9-5C7C-45F1-99C0-C73EACCFC847}"/>
                </a:ext>
              </a:extLst>
            </p:cNvPr>
            <p:cNvSpPr txBox="1"/>
            <p:nvPr/>
          </p:nvSpPr>
          <p:spPr>
            <a:xfrm>
              <a:off x="9943650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EA8ABB3F-8C85-4D65-BBA5-55980890D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233" y="3229983"/>
              <a:ext cx="1896549" cy="631651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A2F181EB-1DDF-48BE-9FD3-7DFB52AE18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45783" y="3036206"/>
              <a:ext cx="0" cy="193777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C50460C-3023-4606-8CDE-35E0BC6E0327}"/>
                </a:ext>
              </a:extLst>
            </p:cNvPr>
            <p:cNvCxnSpPr/>
            <p:nvPr/>
          </p:nvCxnSpPr>
          <p:spPr>
            <a:xfrm>
              <a:off x="10345782" y="3229983"/>
              <a:ext cx="674643" cy="658017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46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0B6AE-B8C0-422A-A796-FE7B3B6D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MS Dynamics						</a:t>
            </a:r>
            <a:r>
              <a:rPr lang="de-DE" dirty="0">
                <a:hlinkClick r:id="rId2"/>
              </a:rPr>
              <a:t>.../</a:t>
            </a:r>
            <a:r>
              <a:rPr lang="de-DE" dirty="0" err="1">
                <a:hlinkClick r:id="rId2"/>
              </a:rPr>
              <a:t>Getting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Started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Git</a:t>
            </a:r>
            <a:r>
              <a:rPr lang="de-DE" dirty="0">
                <a:hlinkClick r:id="rId2"/>
              </a:rPr>
              <a:t>-Basics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457DF8-664A-4C55-BA08-AC802D1F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Replace In-Db Version Control of Dynamics NAV</a:t>
            </a:r>
          </a:p>
          <a:p>
            <a:pPr lvl="1"/>
            <a:r>
              <a:rPr lang="en-US" dirty="0"/>
              <a:t>Tracking of Changes (What / Where / Who)</a:t>
            </a:r>
          </a:p>
          <a:p>
            <a:pPr lvl="1"/>
            <a:endParaRPr lang="en-US" dirty="0"/>
          </a:p>
          <a:p>
            <a:r>
              <a:rPr lang="en-US" dirty="0"/>
              <a:t>File Types</a:t>
            </a:r>
          </a:p>
          <a:p>
            <a:pPr lvl="1"/>
            <a:r>
              <a:rPr lang="en-US" dirty="0"/>
              <a:t>Primary Track changes in TXT-Files!</a:t>
            </a:r>
          </a:p>
          <a:p>
            <a:pPr lvl="1"/>
            <a:r>
              <a:rPr lang="en-US" dirty="0"/>
              <a:t>Binaries supported </a:t>
            </a:r>
            <a:r>
              <a:rPr lang="en-US" b="1" dirty="0">
                <a:solidFill>
                  <a:srgbClr val="C00000"/>
                </a:solidFill>
              </a:rPr>
              <a:t>BUT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avoid FOBs</a:t>
            </a:r>
          </a:p>
          <a:p>
            <a:pPr lvl="1"/>
            <a:endParaRPr lang="en-US" dirty="0"/>
          </a:p>
          <a:p>
            <a:r>
              <a:rPr lang="en-US" dirty="0"/>
              <a:t>Directories &amp; Files</a:t>
            </a:r>
          </a:p>
          <a:p>
            <a:pPr lvl="1"/>
            <a:r>
              <a:rPr lang="en-US" dirty="0"/>
              <a:t>.git	contains the version information metadata of the repository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	exclude files and directories from Git</a:t>
            </a:r>
          </a:p>
          <a:p>
            <a:pPr lvl="1"/>
            <a:endParaRPr lang="en-US" dirty="0"/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Development within same objects at the same time</a:t>
            </a:r>
          </a:p>
          <a:p>
            <a:pPr lvl="1"/>
            <a:r>
              <a:rPr lang="en-US" dirty="0"/>
              <a:t>Almost automatic merging of changes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EC792-5C40-4C86-B90D-021F43C93DF2}"/>
              </a:ext>
            </a:extLst>
          </p:cNvPr>
          <p:cNvGrpSpPr/>
          <p:nvPr/>
        </p:nvGrpSpPr>
        <p:grpSpPr>
          <a:xfrm>
            <a:off x="7470414" y="1479840"/>
            <a:ext cx="4344779" cy="3938160"/>
            <a:chOff x="7470414" y="1479840"/>
            <a:chExt cx="4344779" cy="3938160"/>
          </a:xfrm>
        </p:grpSpPr>
        <p:sp>
          <p:nvSpPr>
            <p:cNvPr id="4" name="Flussdiagramm: Magnetplattenspeicher 3">
              <a:extLst>
                <a:ext uri="{FF2B5EF4-FFF2-40B4-BE49-F238E27FC236}">
                  <a16:creationId xmlns:a16="http://schemas.microsoft.com/office/drawing/2014/main" id="{1D9823AA-3EC5-414F-A7CD-0C6D37621E4C}"/>
                </a:ext>
              </a:extLst>
            </p:cNvPr>
            <p:cNvSpPr/>
            <p:nvPr/>
          </p:nvSpPr>
          <p:spPr>
            <a:xfrm>
              <a:off x="9727474" y="1479840"/>
              <a:ext cx="1236618" cy="155636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Remote</a:t>
              </a: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600" i="1" dirty="0">
                  <a:solidFill>
                    <a:schemeClr val="tx2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5" name="Flussdiagramm: Magnetplattenspeicher 4">
              <a:extLst>
                <a:ext uri="{FF2B5EF4-FFF2-40B4-BE49-F238E27FC236}">
                  <a16:creationId xmlns:a16="http://schemas.microsoft.com/office/drawing/2014/main" id="{4F6CAECD-F510-4962-8B5B-1A271548E81A}"/>
                </a:ext>
              </a:extLst>
            </p:cNvPr>
            <p:cNvSpPr/>
            <p:nvPr/>
          </p:nvSpPr>
          <p:spPr>
            <a:xfrm>
              <a:off x="7470414" y="3801449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  <a:br>
                <a:rPr lang="de-DE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1</a:t>
              </a:r>
              <a:endParaRPr lang="de-DE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" name="Flussdiagramm: Magnetplattenspeicher 5">
              <a:extLst>
                <a:ext uri="{FF2B5EF4-FFF2-40B4-BE49-F238E27FC236}">
                  <a16:creationId xmlns:a16="http://schemas.microsoft.com/office/drawing/2014/main" id="{5876B1FD-6CBC-4141-A7D9-9A915D799C84}"/>
                </a:ext>
              </a:extLst>
            </p:cNvPr>
            <p:cNvSpPr/>
            <p:nvPr/>
          </p:nvSpPr>
          <p:spPr>
            <a:xfrm>
              <a:off x="10578575" y="3861634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2</a:t>
              </a:r>
              <a:endParaRPr lang="de-DE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6D160BF-9637-4803-A6BB-B84F8052AA7A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H="1">
              <a:off x="8088723" y="3036206"/>
              <a:ext cx="2257060" cy="76524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C4BB9697-0EBE-49FD-A68D-8925821BC066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0345783" y="3036206"/>
              <a:ext cx="851101" cy="82542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DCE99B-ED37-48A6-911B-D2535A01415A}"/>
                </a:ext>
              </a:extLst>
            </p:cNvPr>
            <p:cNvSpPr txBox="1"/>
            <p:nvPr/>
          </p:nvSpPr>
          <p:spPr>
            <a:xfrm>
              <a:off x="8990698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3385228-EF97-413B-910C-7EE44E9A1A74}"/>
                </a:ext>
              </a:extLst>
            </p:cNvPr>
            <p:cNvSpPr txBox="1"/>
            <p:nvPr/>
          </p:nvSpPr>
          <p:spPr>
            <a:xfrm>
              <a:off x="8449233" y="2748206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59316B-81F6-4E60-AFAA-94DBA838FCF1}"/>
                </a:ext>
              </a:extLst>
            </p:cNvPr>
            <p:cNvSpPr txBox="1"/>
            <p:nvPr/>
          </p:nvSpPr>
          <p:spPr>
            <a:xfrm>
              <a:off x="11092310" y="2842010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7A01C92-FC34-4B27-AA3B-4A84DC1D3A2E}"/>
                </a:ext>
              </a:extLst>
            </p:cNvPr>
            <p:cNvSpPr txBox="1"/>
            <p:nvPr/>
          </p:nvSpPr>
          <p:spPr>
            <a:xfrm>
              <a:off x="9943650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CAA8D0C-D430-4E32-A261-6B9122210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233" y="3229983"/>
              <a:ext cx="1896549" cy="631651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A53A52D-3F44-47D2-9B89-B53724A1D4E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0345783" y="3036206"/>
              <a:ext cx="0" cy="193777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F8A0D8C-1BCA-4E00-80BF-8B647B29BF14}"/>
                </a:ext>
              </a:extLst>
            </p:cNvPr>
            <p:cNvCxnSpPr/>
            <p:nvPr/>
          </p:nvCxnSpPr>
          <p:spPr>
            <a:xfrm>
              <a:off x="10345782" y="3229983"/>
              <a:ext cx="674643" cy="658017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98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D23EFE0-4F6C-4E71-A6EF-3C157873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en-US" dirty="0"/>
              <a:t>Recording Changes to the Repository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2296C9-6D8F-4A68-8788-71370A02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Repository</a:t>
            </a:r>
          </a:p>
          <a:p>
            <a:pPr lvl="1"/>
            <a:endParaRPr lang="de-DE" dirty="0"/>
          </a:p>
          <a:p>
            <a:r>
              <a:rPr lang="de-DE" dirty="0"/>
              <a:t>Add Files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empty</a:t>
            </a:r>
            <a:r>
              <a:rPr lang="de-DE" i="1" dirty="0"/>
              <a:t> </a:t>
            </a:r>
            <a:r>
              <a:rPr lang="de-DE" dirty="0" err="1"/>
              <a:t>Directories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Status:	</a:t>
            </a:r>
            <a:r>
              <a:rPr lang="de-DE" b="1" i="1" dirty="0" err="1">
                <a:sym typeface="Wingdings" panose="05000000000000000000" pitchFamily="2" charset="2"/>
              </a:rPr>
              <a:t>Staged</a:t>
            </a:r>
            <a:endParaRPr lang="de-DE" b="1" i="1" dirty="0"/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Unmodified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CAAB453-A6AE-429A-A1D6-0B680830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00" y="1440000"/>
            <a:ext cx="8678000" cy="357967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64EA5BF-1CC0-48D8-9483-05612889F05C}"/>
              </a:ext>
            </a:extLst>
          </p:cNvPr>
          <p:cNvSpPr txBox="1"/>
          <p:nvPr/>
        </p:nvSpPr>
        <p:spPr>
          <a:xfrm>
            <a:off x="4562475" y="5030676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3"/>
              </a:rPr>
              <a:t>https://git-scm.com/book/en/v2/Git-Basics-Recording-Changes-to-the-Repository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96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4A015-92B6-4F69-854C-2ED2E7DF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D030C4-511F-4373-A1DB-321630DF3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Track isolated changes</a:t>
            </a:r>
          </a:p>
          <a:p>
            <a:pPr lvl="1"/>
            <a:endParaRPr lang="en-US" dirty="0"/>
          </a:p>
          <a:p>
            <a:r>
              <a:rPr lang="en-US" dirty="0"/>
              <a:t>Switch between Branches</a:t>
            </a:r>
          </a:p>
          <a:p>
            <a:pPr lvl="1"/>
            <a:r>
              <a:rPr lang="en-US" dirty="0"/>
              <a:t>Change the current View of Branch file(s)</a:t>
            </a:r>
          </a:p>
          <a:p>
            <a:pPr lvl="1"/>
            <a:r>
              <a:rPr lang="en-US" dirty="0"/>
              <a:t>Latest tracked Version of Branch file(s)</a:t>
            </a:r>
          </a:p>
          <a:p>
            <a:pPr lvl="1"/>
            <a:endParaRPr lang="en-US" dirty="0"/>
          </a:p>
          <a:p>
            <a:r>
              <a:rPr lang="en-US" dirty="0"/>
              <a:t>Merge Branches</a:t>
            </a:r>
          </a:p>
          <a:p>
            <a:pPr lvl="1"/>
            <a:r>
              <a:rPr lang="en-US" dirty="0"/>
              <a:t>Combine the changes of 2 Branches </a:t>
            </a:r>
            <a:br>
              <a:rPr lang="en-US" dirty="0"/>
            </a:br>
            <a:r>
              <a:rPr lang="en-US" dirty="0"/>
              <a:t>since </a:t>
            </a:r>
            <a:r>
              <a:rPr lang="en-US" b="1" i="1" dirty="0"/>
              <a:t>Fork Commit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70817A-B652-48CE-9D12-3CDCAFF2667F}"/>
              </a:ext>
            </a:extLst>
          </p:cNvPr>
          <p:cNvSpPr txBox="1"/>
          <p:nvPr/>
        </p:nvSpPr>
        <p:spPr>
          <a:xfrm>
            <a:off x="4581525" y="4849011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2"/>
              </a:rPr>
              <a:t>https://git-scm.com/book/en/v2/Git-Branching-Basic-Branching-and-Merging</a:t>
            </a:r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068EB1-76C0-482D-A2F7-361FBFDA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440000"/>
            <a:ext cx="7120650" cy="340901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85588564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Props1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A1A7AC-577D-4537-94B7-70AB565EB74F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abfa8901-7984-434c-b8fc-f6aa73d9b37f"/>
    <ds:schemaRef ds:uri="http://schemas.microsoft.com/sharepoint/v3"/>
    <ds:schemaRef ds:uri="05542a94-bbbb-426b-8ce8-25e698cde4d1"/>
  </ds:schemaRefs>
</ds:datastoreItem>
</file>

<file path=customXml/itemProps3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1130</Words>
  <Application>Microsoft Office PowerPoint</Application>
  <PresentationFormat>Breitbild</PresentationFormat>
  <Paragraphs>265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Git</vt:lpstr>
      <vt:lpstr>Prerequisite</vt:lpstr>
      <vt:lpstr>VS Code Useful Extensions</vt:lpstr>
      <vt:lpstr>PowerPoint-Präsentation</vt:lpstr>
      <vt:lpstr>PowerPoint-Präsentation</vt:lpstr>
      <vt:lpstr>Git     www.GitHub.com</vt:lpstr>
      <vt:lpstr>Git &amp; MS Dynamics      .../Getting-Started-Git-Basics</vt:lpstr>
      <vt:lpstr>Git – Recording Changes to the Repository</vt:lpstr>
      <vt:lpstr>Git – Branches</vt:lpstr>
      <vt:lpstr>PowerPoint-Präsentation</vt:lpstr>
      <vt:lpstr>Git         .../common-git-commands.html Common Commands       Cheat-Sheet</vt:lpstr>
      <vt:lpstr>Git          .../common-git-commands.html Common Commands / Remote Repository Commands    Cheat-Sheet</vt:lpstr>
      <vt:lpstr>PowerPoint-Präsentation</vt:lpstr>
      <vt:lpstr>Git with VS Code</vt:lpstr>
      <vt:lpstr>Git with VS Code</vt:lpstr>
      <vt:lpstr>Git with VS Code</vt:lpstr>
      <vt:lpstr>Git with VS Code</vt:lpstr>
      <vt:lpstr>PowerPoint-Präsentation</vt:lpstr>
      <vt:lpstr>Git Hands On</vt:lpstr>
      <vt:lpstr>Git – Hands On Use the Git command line</vt:lpstr>
      <vt:lpstr>Git – Hands On Use VS Code git integration</vt:lpstr>
      <vt:lpstr>Git – Hands On          Use a 3rd Party Tool (e.g. Smart GIT form syntevo) for your Git workflow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929</cp:revision>
  <cp:lastPrinted>2018-02-19T09:21:18Z</cp:lastPrinted>
  <dcterms:created xsi:type="dcterms:W3CDTF">2017-01-20T08:21:05Z</dcterms:created>
  <dcterms:modified xsi:type="dcterms:W3CDTF">2018-07-02T15:11:38Z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